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30"/>
  </p:notesMasterIdLst>
  <p:sldIdLst>
    <p:sldId id="256" r:id="rId5"/>
    <p:sldId id="258" r:id="rId6"/>
    <p:sldId id="441" r:id="rId7"/>
    <p:sldId id="398" r:id="rId8"/>
    <p:sldId id="442" r:id="rId9"/>
    <p:sldId id="443" r:id="rId10"/>
    <p:sldId id="444" r:id="rId11"/>
    <p:sldId id="445" r:id="rId12"/>
    <p:sldId id="446" r:id="rId13"/>
    <p:sldId id="447" r:id="rId14"/>
    <p:sldId id="462" r:id="rId15"/>
    <p:sldId id="448" r:id="rId16"/>
    <p:sldId id="449" r:id="rId17"/>
    <p:sldId id="463" r:id="rId18"/>
    <p:sldId id="450" r:id="rId19"/>
    <p:sldId id="451" r:id="rId20"/>
    <p:sldId id="452" r:id="rId21"/>
    <p:sldId id="453" r:id="rId22"/>
    <p:sldId id="454" r:id="rId23"/>
    <p:sldId id="455" r:id="rId24"/>
    <p:sldId id="456" r:id="rId25"/>
    <p:sldId id="457" r:id="rId26"/>
    <p:sldId id="458" r:id="rId27"/>
    <p:sldId id="459" r:id="rId28"/>
    <p:sldId id="377" r:id="rId2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3366"/>
    <a:srgbClr val="CC3300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fontAlgn="base" hangingPunct="1"/>
            <a:fld id="{9A0DB2DC-4C9A-4742-B13C-FB6460FD3503}" type="slidenum">
              <a:rPr lang="en-US" altLang="x-none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69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436245"/>
            <a:r>
              <a:rPr lang="zh-CN" altLang="en-US"/>
              <a:t>第二级</a:t>
            </a:r>
            <a:endParaRPr lang="zh-CN" altLang="en-US"/>
          </a:p>
          <a:p>
            <a:pPr lvl="2" indent="-394970"/>
            <a:r>
              <a:rPr lang="zh-CN" altLang="en-US"/>
              <a:t>第三级</a:t>
            </a:r>
            <a:endParaRPr lang="zh-CN" altLang="en-US"/>
          </a:p>
          <a:p>
            <a:pPr lvl="3" indent="-387350"/>
            <a:r>
              <a:rPr lang="zh-CN" altLang="en-US"/>
              <a:t>第四级</a:t>
            </a:r>
            <a:endParaRPr lang="zh-CN" altLang="en-US"/>
          </a:p>
          <a:p>
            <a:pPr lvl="4" indent="-39878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AutoShape 4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9" name="Line 5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0" name="Rectangle 6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1" name="Rectangle 7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2" name="Rectangle 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/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050" name="AutoShape 7"/>
          <p:cNvSpPr/>
          <p:nvPr/>
        </p:nvSpPr>
        <p:spPr>
          <a:xfrm>
            <a:off x="685800" y="2393950"/>
            <a:ext cx="777240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Rectangle 3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69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436245"/>
            <a:r>
              <a:rPr lang="zh-CN" altLang="en-US"/>
              <a:t>第二级</a:t>
            </a:r>
            <a:endParaRPr lang="zh-CN" altLang="en-US"/>
          </a:p>
          <a:p>
            <a:pPr lvl="2" indent="-394970"/>
            <a:r>
              <a:rPr lang="zh-CN" altLang="en-US"/>
              <a:t>第三级</a:t>
            </a:r>
            <a:endParaRPr lang="zh-CN" altLang="en-US"/>
          </a:p>
          <a:p>
            <a:pPr lvl="3" indent="-387350"/>
            <a:r>
              <a:rPr lang="zh-CN" altLang="en-US"/>
              <a:t>第四级</a:t>
            </a:r>
            <a:endParaRPr lang="zh-CN" altLang="en-US"/>
          </a:p>
          <a:p>
            <a:pPr lvl="4" indent="-39878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3" name="Rectangle 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2054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205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/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69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436245"/>
            <a:r>
              <a:rPr lang="zh-CN" altLang="en-US"/>
              <a:t>第二级</a:t>
            </a:r>
            <a:endParaRPr lang="zh-CN" altLang="en-US"/>
          </a:p>
          <a:p>
            <a:pPr lvl="2" indent="-394970"/>
            <a:r>
              <a:rPr lang="zh-CN" altLang="en-US"/>
              <a:t>第三级</a:t>
            </a:r>
            <a:endParaRPr lang="zh-CN" altLang="en-US"/>
          </a:p>
          <a:p>
            <a:pPr lvl="3" indent="-387350"/>
            <a:r>
              <a:rPr lang="zh-CN" altLang="en-US"/>
              <a:t>第四级</a:t>
            </a:r>
            <a:endParaRPr lang="zh-CN" altLang="en-US"/>
          </a:p>
          <a:p>
            <a:pPr lvl="4" indent="-39878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AutoShape 4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7" name="Line 5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0" name="Rectangle 6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1" name="Rectangle 7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2" name="Rectangle 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/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612775" y="334644"/>
            <a:ext cx="8137525" cy="2115820"/>
          </a:xfrm>
        </p:spPr>
        <p:txBody>
          <a:bodyPr vert="horz" wrap="square" anchor="b"/>
          <a:lstStyle>
            <a:lvl1pPr lvl="0">
              <a:defRPr kern="1200"/>
            </a:lvl1pPr>
          </a:lstStyle>
          <a:p>
            <a:pPr lvl="0" algn="ctr" eaLnBrk="1" fontAlgn="base" hangingPunct="1"/>
            <a:r>
              <a:rPr lang="zh-CN" altLang="en-US" sz="6000" b="1" strike="noStrike" noProof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  <a:t>生态护林员选聘</a:t>
            </a:r>
            <a:br>
              <a:rPr lang="zh-CN" alt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</a:br>
            <a:r>
              <a:rPr lang="zh-CN" altLang="en-US" sz="6000" b="1" strike="noStrike" noProof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  <a:t>政策解析与管理实践</a:t>
            </a:r>
            <a:r>
              <a:rPr lang="zh-CN" altLang="en-US" sz="6000" b="1" strike="noStrike" noProof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zh-CN" altLang="en-US" sz="6000" b="1" strike="noStrike" noProof="1" dirty="0">
                <a:solidFill>
                  <a:srgbClr val="26262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</a:t>
            </a:r>
            <a:endParaRPr lang="zh-CN" altLang="en-US" sz="6000" b="1" strike="noStrike" noProof="1" dirty="0">
              <a:solidFill>
                <a:srgbClr val="26262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/>
          </p:nvPr>
        </p:nvSpPr>
        <p:spPr>
          <a:xfrm>
            <a:off x="842010" y="4813300"/>
            <a:ext cx="7010400" cy="1327150"/>
          </a:xfrm>
        </p:spPr>
        <p:txBody>
          <a:bodyPr vert="horz" wrap="square" anchor="t"/>
          <a:lstStyle>
            <a:lvl1pPr marL="0" lvl="0" indent="0" algn="ctr">
              <a:buNone/>
              <a:defRPr kern="1200"/>
            </a:lvl1pPr>
            <a:lvl2pPr marL="471805" lvl="1" indent="-471805" algn="ctr">
              <a:buNone/>
              <a:defRPr kern="1200"/>
            </a:lvl2pPr>
            <a:lvl3pPr marL="909955" lvl="2" indent="-909955" algn="ctr">
              <a:buNone/>
              <a:defRPr kern="1200"/>
            </a:lvl3pPr>
            <a:lvl4pPr marL="1306830" lvl="3" indent="-1306830" algn="ctr">
              <a:buNone/>
              <a:defRPr kern="1200"/>
            </a:lvl4pPr>
            <a:lvl5pPr marL="1695450" lvl="4" indent="-1695450" algn="ctr">
              <a:buNone/>
              <a:defRPr kern="1200"/>
            </a:lvl5pPr>
          </a:lstStyle>
          <a:p>
            <a:pPr lvl="0" eaLnBrk="1" fontAlgn="base" hangingPunct="1">
              <a:lnSpc>
                <a:spcPct val="80000"/>
              </a:lnSpc>
            </a:pPr>
            <a:r>
              <a:rPr lang="zh-CN" altLang="en-US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云南省林业厅 天保办</a:t>
            </a:r>
            <a:endParaRPr lang="zh-CN" altLang="en-US" sz="2800" b="1" strike="noStrike" noProof="1" dirty="0"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方正楷体_GBK" panose="03000509000000000000" charset="-122"/>
              <a:ea typeface="方正楷体_GBK" panose="03000509000000000000" charset="-122"/>
            </a:endParaRPr>
          </a:p>
          <a:p>
            <a:pPr lvl="0" eaLnBrk="1" fontAlgn="base" hangingPunct="1">
              <a:lnSpc>
                <a:spcPct val="80000"/>
              </a:lnSpc>
            </a:pPr>
            <a:r>
              <a:rPr lang="en-US" altLang="x-none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2019</a:t>
            </a:r>
            <a:r>
              <a:rPr lang="zh-CN" altLang="en-US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年</a:t>
            </a:r>
            <a:r>
              <a:rPr lang="en-US" altLang="x-none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1</a:t>
            </a:r>
            <a:r>
              <a:rPr lang="zh-CN" altLang="en-US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1月</a:t>
            </a:r>
            <a:endParaRPr lang="zh-CN" altLang="en-US" sz="2800" b="1" strike="noStrike" noProof="1" dirty="0"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方正楷体_GBK" panose="03000509000000000000" charset="-122"/>
              <a:ea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四、生态护林员选聘政策的实施范围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4338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645025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◇中央资金      </a:t>
            </a:r>
            <a:endParaRPr lang="zh-CN" altLang="en-US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集中连片特殊困难地区、国家扶贫开发重点工作县、重点生态功能区转移支付补助县，共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88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个县级单位。</a:t>
            </a:r>
            <a:endParaRPr lang="zh-CN" altLang="en-US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☆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2016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年批次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2.5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万元，实施范围具体为：乌蒙山片区15个县、滇黔桂石漠化片区11个县、滇西边境片区56个县、藏区3个县、片区外国定贫困县3个县。</a:t>
            </a:r>
            <a:endParaRPr lang="zh-CN" altLang="en-US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☆2017年新增0.45万，重点安排在深度贫困县。三州三区、革命老区等。</a:t>
            </a:r>
            <a:endParaRPr lang="zh-CN" altLang="en-US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☆201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8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年新增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1.5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万，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23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县。</a:t>
            </a:r>
            <a:endParaRPr lang="zh-CN" altLang="en-US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☆201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9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年新增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4.1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万，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62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县。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 fontAlgn="base"/>
            <a:r>
              <a:rPr lang="zh-CN" altLang="en-US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四、生态护林员选聘政策的实施范围</a:t>
            </a:r>
            <a:endParaRPr lang="zh-CN" altLang="en-US" strike="noStrike" noProof="1"/>
          </a:p>
        </p:txBody>
      </p:sp>
      <p:sp>
        <p:nvSpPr>
          <p:cNvPr id="15362" name="文本占位符 2"/>
          <p:cNvSpPr>
            <a:spLocks noGrp="1"/>
          </p:cNvSpPr>
          <p:nvPr>
            <p:ph type="body" idx="1"/>
          </p:nvPr>
        </p:nvSpPr>
        <p:spPr>
          <a:ln/>
        </p:spPr>
        <p:txBody>
          <a:bodyPr anchor="t"/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</a:t>
            </a:r>
            <a:endParaRPr lang="en-US" altLang="zh-CN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◇省级资金</a:t>
            </a: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☆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2016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年批次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1.5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万元，重点安排我省边境地区、藏区、“镇彝威”革命老区，共28个县级单位。</a:t>
            </a: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☆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2018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年新增批次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1.5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万元，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60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县</a:t>
            </a: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☆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2019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年新增批次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4.1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万元，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62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县</a:t>
            </a: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五、生态护林员选聘对象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645025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</a:t>
            </a: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</a:t>
            </a:r>
            <a:endParaRPr lang="en-US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建档立卡贫困人口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◇热爱祖国，遵纪守法，责任心强。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◇列入建档立卡贫困人口范围。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◇年龄在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16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周岁以上，身体条件能胜任野外巡护工作。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六、生态护林员选聘规模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4294967295"/>
          </p:nvPr>
        </p:nvSpPr>
        <p:spPr>
          <a:xfrm>
            <a:off x="566738" y="1803400"/>
            <a:ext cx="8234362" cy="4660900"/>
          </a:xfrm>
          <a:ln/>
        </p:spPr>
        <p:txBody>
          <a:bodyPr wrap="square" anchor="t"/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</a:t>
            </a:r>
            <a:endParaRPr lang="en-US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</a:t>
            </a: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任务资金计划</a:t>
            </a: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  合计：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15.65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亿元       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15.65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万名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  中央：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8.55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亿元         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8.55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万名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  省级：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7.1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亿元           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7.1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万名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◇实际选聘</a:t>
            </a: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合计：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179662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人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 中央：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93667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人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 省级：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77672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人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 其他：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8323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人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</a:t>
            </a:r>
            <a:endParaRPr lang="en-US" altLang="zh-CN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endParaRPr lang="zh-CN" altLang="en-US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 fontAlgn="base"/>
            <a:r>
              <a:rPr lang="zh-CN" altLang="en-US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六、生态护林员选聘规模</a:t>
            </a:r>
            <a:br>
              <a:rPr lang="zh-CN" altLang="en-US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</a:br>
            <a:endParaRPr lang="zh-CN" altLang="en-US" strike="noStrike" noProof="1"/>
          </a:p>
        </p:txBody>
      </p:sp>
      <p:sp>
        <p:nvSpPr>
          <p:cNvPr id="18434" name="文本占位符 2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4519613"/>
          </a:xfrm>
          <a:ln/>
        </p:spPr>
        <p:txBody>
          <a:bodyPr anchor="t"/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</a:t>
            </a: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b="1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迪庆州任务计划完成情况</a:t>
            </a:r>
            <a:endParaRPr lang="zh-CN" altLang="en-US" b="1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☆迪庆州</a:t>
            </a:r>
            <a:endParaRPr lang="zh-CN" altLang="en-US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   计划数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15444   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实聘数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16888</a:t>
            </a:r>
            <a:endParaRPr lang="en-US" altLang="zh-CN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中央   计划数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9445      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实聘数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9814</a:t>
            </a:r>
            <a:endParaRPr lang="en-US" altLang="zh-CN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省级   计划数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5999      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实聘数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6217</a:t>
            </a:r>
            <a:endParaRPr lang="en-US" altLang="zh-CN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☆香格里拉市</a:t>
            </a:r>
            <a:endParaRPr lang="zh-CN" altLang="en-US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   计划数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3721      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实聘数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3721</a:t>
            </a:r>
            <a:endParaRPr lang="en-US" altLang="zh-CN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中央   计划数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2291      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实聘数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2291</a:t>
            </a:r>
            <a:endParaRPr lang="en-US" altLang="zh-CN" sz="2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省级   计划数</a:t>
            </a:r>
            <a:r>
              <a:rPr lang="en-US" altLang="zh-CN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1430        </a:t>
            </a:r>
            <a:r>
              <a:rPr lang="zh-CN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实聘数</a:t>
            </a:r>
            <a:r>
              <a:rPr lang="en-US" altLang="en-US" sz="2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1430</a:t>
            </a:r>
            <a:endParaRPr lang="en-US" altLang="en-US" sz="26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4294967295"/>
          </p:nvPr>
        </p:nvSpPr>
        <p:spPr>
          <a:xfrm>
            <a:off x="566738" y="1803400"/>
            <a:ext cx="8234362" cy="46609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（一）规范文件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（二）管理职责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（三）选聘程序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（四）管理备忘录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（五）典型管理经验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0482" name="内容占位符 2"/>
          <p:cNvSpPr>
            <a:spLocks noGrp="1"/>
          </p:cNvSpPr>
          <p:nvPr>
            <p:ph idx="4294967295"/>
          </p:nvPr>
        </p:nvSpPr>
        <p:spPr>
          <a:xfrm>
            <a:off x="12700" y="1308100"/>
            <a:ext cx="9255125" cy="51562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（一）管理工作规范文件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◇国家出台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☆《建档立卡贫困人口生态护林员选聘办法》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☆《2017年建档立卡贫困人口生态护林员选聘办法》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☆《建档立卡贫困人口生态护林员管理办法》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◇省级出台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☆《云南省建档立卡贫困人口生态护林员选聘实施则》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☆《建档立卡贫困人口生态护林员扶贫县级实施方案编制细则》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☆《</a:t>
            </a: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选聘建档立卡贫困人口开展生态护林补助资金管理办法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（试行）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》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☆《云南省建档立卡贫困人口生态护林员管理实施则》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1506" name="内容占位符 2"/>
          <p:cNvSpPr>
            <a:spLocks noGrp="1"/>
          </p:cNvSpPr>
          <p:nvPr>
            <p:ph idx="4294967295"/>
          </p:nvPr>
        </p:nvSpPr>
        <p:spPr>
          <a:xfrm>
            <a:off x="319088" y="1308100"/>
            <a:ext cx="8512175" cy="51562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（二）管理职责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部门职责（横向）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--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省州县林业、财政、扶贫</a:t>
            </a:r>
            <a:endParaRPr lang="zh-CN" altLang="en-US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◇林业：牵头、组织、协调、指导、监督生态护林员选聘与管理工作，提出任务资金计划建议，配合财政资金监督和预算绩效管理。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◇财政：筹集、下达、清算、考核资金，对资金使用情况进行监督管理。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◇扶贫：生态护林员建档立卡贫困人口身份核实。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2530" name="内容占位符 2"/>
          <p:cNvSpPr>
            <a:spLocks noGrp="1"/>
          </p:cNvSpPr>
          <p:nvPr>
            <p:ph idx="4294967295"/>
          </p:nvPr>
        </p:nvSpPr>
        <p:spPr>
          <a:xfrm>
            <a:off x="260350" y="1308100"/>
            <a:ext cx="8674100" cy="51562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（二）管理职责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分级负责（纵向）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--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县乡（镇）村（办、站）三级</a:t>
            </a:r>
            <a:endParaRPr lang="zh-CN" altLang="en-US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◇县级政府负总责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☆县级林业局负责制定县级生态护林员管理制度和实施方案，指导乡（镇）人民政府开展生态护林员选聘及相关管理工作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☆县级财政局负责生态护林员资金管理工作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☆县级扶贫办负责生态护林员的建档立卡贫困人口身份审定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◇乡级政府负责本辖区生态护林员选聘、监督、考核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◇村级组织及林工站具体负责选聘、培训、监督、考核、档案管理等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idx="4294967295"/>
          </p:nvPr>
        </p:nvSpPr>
        <p:spPr>
          <a:xfrm>
            <a:off x="442913" y="1404938"/>
            <a:ext cx="8264525" cy="48641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（三）选聘程序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公告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申报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审核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公示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  聘用</a:t>
            </a:r>
            <a:endParaRPr lang="zh-CN" altLang="en-US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571500" y="304800"/>
            <a:ext cx="8001000" cy="836295"/>
          </a:xfrm>
        </p:spPr>
        <p:txBody>
          <a:bodyPr vert="horz" wrap="square" anchor="b"/>
          <a:p>
            <a:pPr lvl="0" algn="ctr" eaLnBrk="1" fontAlgn="base" hangingPunct="1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生态护林员选聘政策解析与管理实践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xfrm>
            <a:off x="468313" y="1549400"/>
            <a:ext cx="8001000" cy="4621213"/>
          </a:xfrm>
        </p:spPr>
        <p:txBody>
          <a:bodyPr vert="horz" wrap="square" anchor="t"/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en-US" altLang="zh-CN" sz="24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 </a:t>
            </a: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一、政策背景 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二、政策启动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三、基本概念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四、</a:t>
            </a: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+mn-ea"/>
              </a:rPr>
              <a:t>实施范围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+mn-ea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+mn-ea"/>
              </a:rPr>
              <a:t>            五、选聘对象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+mn-ea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+mn-ea"/>
              </a:rPr>
              <a:t>            六、选聘规模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+mn-ea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+mn-ea"/>
              </a:rPr>
              <a:t>            七、管理实践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+mn-ea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+mn-ea"/>
              </a:rPr>
              <a:t>            八、问题和困难</a:t>
            </a:r>
            <a:endParaRPr lang="zh-CN" altLang="en-US" sz="2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+mn-ea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endParaRPr lang="zh-CN" altLang="en-US" sz="24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+mn-ea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endParaRPr lang="zh-CN" altLang="en-US" sz="4800" b="1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lnSpc>
                <a:spcPct val="125000"/>
              </a:lnSpc>
              <a:buNone/>
            </a:pPr>
            <a:endParaRPr lang="zh-CN" altLang="en-US" sz="4800" b="1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lnSpc>
                <a:spcPct val="125000"/>
              </a:lnSpc>
            </a:pPr>
            <a:endParaRPr lang="zh-CN" altLang="en-US" sz="4800" b="1" strike="noStrike" noProof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buNone/>
            </a:pPr>
            <a:endParaRPr lang="en-US" altLang="x-none" sz="2800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4578" name="内容占位符 2"/>
          <p:cNvSpPr>
            <a:spLocks noGrp="1"/>
          </p:cNvSpPr>
          <p:nvPr>
            <p:ph idx="4294967295"/>
          </p:nvPr>
        </p:nvSpPr>
        <p:spPr>
          <a:xfrm>
            <a:off x="442913" y="1404938"/>
            <a:ext cx="8264525" cy="48641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（四）管理备忘录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◇重要工作：身份审核、报酬发放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◇核心环节：履行选聘程序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◇家庭人数配额：一户一人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◇选聘条件：建档立卡贫困人口（在贫、脱贫、返聘）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◇管护责任落实：人、地、管（管护、监管）“三者合一”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5602" name="内容占位符 2"/>
          <p:cNvSpPr>
            <a:spLocks noGrp="1"/>
          </p:cNvSpPr>
          <p:nvPr>
            <p:ph idx="4294967295"/>
          </p:nvPr>
        </p:nvSpPr>
        <p:spPr>
          <a:xfrm>
            <a:off x="442913" y="1404938"/>
            <a:ext cx="8264525" cy="48641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（四）管理备忘录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◇岗位设置：巡护、守护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巡护</a:t>
            </a: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--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承包管护、共同管护、联合管护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划定单独管护责任区独立承担管护责任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划定多人共管责任区共同承担管护责任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合并多人管护的责任区共同承担管护责任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◇动态管理：生态护林员信息管理系统运行、半年度生态护林员信息数据报送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4294967295"/>
          </p:nvPr>
        </p:nvSpPr>
        <p:spPr>
          <a:xfrm>
            <a:off x="442913" y="1404938"/>
            <a:ext cx="8264525" cy="48641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（四）管理备忘录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◇报酬发放：报酬标准不低于0.8元/人年（可超出1万），一卡通发放，年度管理、全额支出。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◇报酬平衡：同岗同责、同岗同酬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◇管护定额：500亩/人以上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◇管理模式：“县级确定岗位、乡镇聘用考核、村级使用监管”管理机制，“协议聘用、统一管理”落实责任。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◇资金用途：管护报酬、其他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2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七、生态护林员管理实践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4294967295"/>
          </p:nvPr>
        </p:nvSpPr>
        <p:spPr>
          <a:xfrm>
            <a:off x="442913" y="1404938"/>
            <a:ext cx="8264525" cy="4864100"/>
          </a:xfrm>
          <a:ln/>
        </p:spPr>
        <p:txBody>
          <a:bodyPr wrap="square" anchor="t"/>
          <a:p>
            <a:pPr marL="0" indent="0">
              <a:lnSpc>
                <a:spcPts val="68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（五）典型管理经验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◇高位推动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◇合力推进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◇依靠基础推进落地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◇建章立制，规范管理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◇强化督导，确保实效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◇大力宣传，扩大影响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◇探索机制，强化保障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None/>
            </a:pPr>
            <a:r>
              <a:rPr lang="zh-CN" altLang="en-US" sz="23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◇创新模式（实施互联网+管理）</a:t>
            </a:r>
            <a:endParaRPr lang="zh-CN" altLang="en-US" sz="23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八、存在的主要问题和困难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28674" name="内容占位符 2"/>
          <p:cNvSpPr>
            <a:spLocks noGrp="1"/>
          </p:cNvSpPr>
          <p:nvPr>
            <p:ph idx="4294967295"/>
          </p:nvPr>
        </p:nvSpPr>
        <p:spPr>
          <a:xfrm>
            <a:off x="442913" y="1682750"/>
            <a:ext cx="8264525" cy="4586288"/>
          </a:xfrm>
          <a:ln/>
        </p:spPr>
        <p:txBody>
          <a:bodyPr wrap="square" anchor="t"/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（一）政策执行偏差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（二）履职尽责不到位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（三）管理能力不足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（四）管护体系建设不完善。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（五）管理工作繁重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（六）激励机制不完备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（七）政策设计制度化不明朗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200"/>
              </a:lnSpc>
              <a:spcBef>
                <a:spcPct val="0"/>
              </a:spcBef>
              <a:buNone/>
            </a:pP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Rectangle 3"/>
          <p:cNvSpPr>
            <a:spLocks noGrp="1"/>
          </p:cNvSpPr>
          <p:nvPr>
            <p:ph type="body"/>
          </p:nvPr>
        </p:nvSpPr>
        <p:spPr>
          <a:xfrm>
            <a:off x="539750" y="2590800"/>
            <a:ext cx="8001000" cy="3359150"/>
          </a:xfrm>
          <a:ln/>
        </p:spPr>
        <p:txBody>
          <a:bodyPr wrap="square" anchor="t"/>
          <a:p>
            <a:pPr algn="ctr" eaLnBrk="1" hangingPunct="1">
              <a:buNone/>
            </a:pPr>
            <a:r>
              <a:rPr lang="en-US" altLang="zh-CN" sz="6000" dirty="0">
                <a:latin typeface="宋体" panose="02010600030101010101" pitchFamily="2" charset="-122"/>
              </a:rPr>
              <a:t> </a:t>
            </a:r>
            <a:r>
              <a:rPr lang="zh-CN" altLang="en-US" sz="6000" b="1" dirty="0">
                <a:latin typeface="宋体" panose="02010600030101010101" pitchFamily="2" charset="-122"/>
              </a:rPr>
              <a:t>谢  谢 ！</a:t>
            </a:r>
            <a:endParaRPr lang="zh-CN" altLang="en-US" sz="60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571500" y="334010"/>
            <a:ext cx="8001000" cy="908685"/>
          </a:xfrm>
        </p:spPr>
        <p:txBody>
          <a:bodyPr vert="horz" wrap="square" anchor="b"/>
          <a:p>
            <a:pPr lvl="0" algn="ctr" eaLnBrk="1" fontAlgn="base" hangingPunct="1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</a:rPr>
              <a:t>一、实施生态护林员选聘的政策背景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xfrm>
            <a:off x="381000" y="1549400"/>
            <a:ext cx="8585200" cy="4621213"/>
          </a:xfrm>
        </p:spPr>
        <p:txBody>
          <a:bodyPr vert="horz" wrap="square" anchor="t"/>
          <a:p>
            <a:pPr marL="0" lvl="0" indent="0" eaLnBrk="1" fontAlgn="base" hangingPunct="1">
              <a:lnSpc>
                <a:spcPct val="125000"/>
              </a:lnSpc>
              <a:buNone/>
            </a:pPr>
            <a:endParaRPr lang="zh-CN" altLang="en-US" sz="3200" b="1" strike="noStrike" noProof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（一）扶贫开发</a:t>
            </a:r>
            <a:r>
              <a:rPr lang="en-US" altLang="zh-CN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--</a:t>
            </a: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历史责任和现实需要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（二）生态扶贫的重要地位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ts val="2000"/>
              </a:lnSpc>
              <a:spcBef>
                <a:spcPts val="0"/>
              </a:spcBef>
              <a:buNone/>
            </a:pP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（三）生态护林员选聘</a:t>
            </a:r>
            <a:r>
              <a:rPr lang="en-US" altLang="zh-CN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--</a:t>
            </a: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生态扶贫的有效措施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lvl="0" eaLnBrk="1" fontAlgn="base" hangingPunct="1">
              <a:lnSpc>
                <a:spcPct val="125000"/>
              </a:lnSpc>
              <a:buNone/>
            </a:pPr>
            <a:endParaRPr lang="zh-CN" altLang="en-US" sz="3200" b="1" strike="noStrike" noProof="1" dirty="0">
              <a:solidFill>
                <a:schemeClr val="folHlink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lvl="0" eaLnBrk="1" fontAlgn="base" hangingPunct="1">
              <a:lnSpc>
                <a:spcPct val="125000"/>
              </a:lnSpc>
            </a:pPr>
            <a:endParaRPr lang="zh-CN" altLang="en-US" sz="4800" b="1" strike="noStrike" noProof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buNone/>
            </a:pPr>
            <a:endParaRPr lang="en-US" altLang="x-none" sz="2800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一、实施生态护林员选聘的政策背景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8194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001000" cy="4032250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endParaRPr lang="en-US" altLang="zh-CN" sz="3200" b="1" dirty="0"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zh-CN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扶贫开发</a:t>
            </a: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--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历史责任和现实需要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◇重要使命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◇战略布局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◇重大意义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3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5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◇政治任务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endParaRPr lang="zh-CN" altLang="en-US" sz="4000" b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一、实施生态护林员选聘的政策背景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9218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032250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endParaRPr lang="en-US" altLang="zh-CN" sz="3200" b="1" dirty="0"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en-US" altLang="zh-CN" sz="32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（二）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生态扶贫的重要地位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◇打赢脱贫攻坚战总体要求原则内容之一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◇重要的精准扶贫方略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◇</a:t>
            </a: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“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五个一批</a:t>
            </a: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”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工程内容之一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4000" b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一、实施生态护林员选聘的政策背景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0242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032250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endParaRPr lang="en-US" altLang="zh-CN" sz="3200" b="1" dirty="0"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（三）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生态护林员选聘</a:t>
            </a: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-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生态扶贫的有效举措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◇打赢脱贫攻坚战的决定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◇习近平总书记讲话精神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4000" b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二、生态护林员选聘政策启动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1266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032250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16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r>
              <a:rPr lang="en-US" altLang="zh-CN" sz="2000" b="1" dirty="0">
                <a:latin typeface="方正黑体_GBK" panose="03000509000000000000" charset="-122"/>
                <a:ea typeface="方正黑体_GBK" panose="03000509000000000000" charset="-122"/>
              </a:rPr>
              <a:t> </a:t>
            </a: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◇《云南省林业 云南省财政厅 云南省扶贫办关于下达2016年选聘贫困人口开展生态护林任务计划的通知》（办规字〔2016〕171号）</a:t>
            </a:r>
            <a:endParaRPr lang="en-US" altLang="zh-CN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◇《国家林业局办公室 财政部办公厅 国务院扶贫办综合司关于开展2017年建档立卡贫困人口生态护林员选聘工作的通知》（林规发〔2017〕107号）</a:t>
            </a:r>
            <a:endParaRPr lang="en-US" altLang="zh-CN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◇《云南省林业 云南省财政厅 云南省人民政府扶贫开发办关于做好2018年建档立卡贫困人口生态护林员选聘工作的通知》（云林联发〔2018〕24号）</a:t>
            </a:r>
            <a:endParaRPr lang="en-US" altLang="zh-CN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◇《云南省林业 云南省财政厅 云南省扶贫办关于下达2016年选聘贫困人口开展生态护林任务计划的通知》（云林联发〔2016〕41号）</a:t>
            </a:r>
            <a:endParaRPr lang="en-US" altLang="zh-CN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◇《云南省林业 云南省财政厅 云南省</a:t>
            </a:r>
            <a:r>
              <a:rPr lang="zh-CN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人民政府</a:t>
            </a: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扶贫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开发</a:t>
            </a: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办关于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做好</a:t>
            </a: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2019年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建档立卡</a:t>
            </a: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贫困人口生态护林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选聘工作</a:t>
            </a:r>
            <a:r>
              <a:rPr lang="en-US" altLang="zh-CN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的通知》（云林联发〔2019〕16号）</a:t>
            </a:r>
            <a:endParaRPr lang="en-US" altLang="zh-CN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endParaRPr lang="en-US" altLang="zh-CN" sz="2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en-US" altLang="zh-CN" sz="1600" b="1" dirty="0"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endParaRPr lang="en-US" altLang="zh-CN" sz="1600" b="1" dirty="0"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1000" b="1" dirty="0"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en-US" altLang="zh-CN" sz="10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endParaRPr lang="zh-CN" altLang="en-US" sz="1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r>
              <a:rPr lang="zh-CN" altLang="en-US" sz="1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1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endParaRPr lang="zh-CN" altLang="en-US" sz="1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1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1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1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1000" b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二、生态护林员选聘政策启动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2290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032250"/>
          </a:xfrm>
          <a:ln/>
        </p:spPr>
        <p:txBody>
          <a:bodyPr wrap="square" anchor="t"/>
          <a:p>
            <a:pPr marL="0" indent="0">
              <a:lnSpc>
                <a:spcPts val="2000"/>
              </a:lnSpc>
              <a:buNone/>
            </a:pPr>
            <a:r>
              <a:rPr lang="en-US" altLang="zh-CN" sz="16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endParaRPr lang="en-US" altLang="zh-CN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☆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任务批次管理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en-US" altLang="zh-CN" sz="2800" b="1" dirty="0">
                <a:latin typeface="方正黑体_GBK" panose="03000509000000000000" charset="-122"/>
                <a:ea typeface="方正黑体_GBK" panose="03000509000000000000" charset="-122"/>
              </a:rPr>
              <a:t>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</a:t>
            </a:r>
            <a:endParaRPr lang="en-US" altLang="zh-CN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资金拨付渠道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资金计划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争取中央资金</a:t>
            </a:r>
            <a:endParaRPr lang="zh-CN" altLang="en-US" sz="2800" b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三、生态护林员选聘政策的基本概念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3314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470400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◇生态护林员选聘政策是通过政府投入</a:t>
            </a:r>
            <a:r>
              <a:rPr lang="zh-CN" altLang="en-US" sz="2400" b="1" dirty="0">
                <a:solidFill>
                  <a:srgbClr val="C00000"/>
                </a:solidFill>
                <a:latin typeface="方正黑体_GBK" panose="03000509000000000000" charset="-122"/>
                <a:ea typeface="方正黑体_GBK" panose="03000509000000000000" charset="-122"/>
              </a:rPr>
              <a:t>财政专项资金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购买服务，将</a:t>
            </a:r>
            <a:r>
              <a:rPr lang="zh-CN" altLang="en-US" sz="2400" b="1" dirty="0">
                <a:solidFill>
                  <a:srgbClr val="C00000"/>
                </a:solidFill>
                <a:latin typeface="方正黑体_GBK" panose="03000509000000000000" charset="-122"/>
                <a:ea typeface="方正黑体_GBK" panose="03000509000000000000" charset="-122"/>
              </a:rPr>
              <a:t>森林资源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作为劳动对象，创造森林管护</a:t>
            </a:r>
            <a:r>
              <a:rPr lang="zh-CN" altLang="en-US" sz="2400" b="1" dirty="0">
                <a:solidFill>
                  <a:srgbClr val="C00000"/>
                </a:solidFill>
                <a:latin typeface="方正黑体_GBK" panose="03000509000000000000" charset="-122"/>
                <a:ea typeface="方正黑体_GBK" panose="03000509000000000000" charset="-122"/>
              </a:rPr>
              <a:t>就业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岗位，选聘有劳动能力的</a:t>
            </a:r>
            <a:r>
              <a:rPr lang="zh-CN" altLang="en-US" sz="2400" b="1" dirty="0">
                <a:solidFill>
                  <a:srgbClr val="C00000"/>
                </a:solidFill>
                <a:latin typeface="方正黑体_GBK" panose="03000509000000000000" charset="-122"/>
                <a:ea typeface="方正黑体_GBK" panose="03000509000000000000" charset="-122"/>
              </a:rPr>
              <a:t>建档立卡贫困人口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为护林员参与管护工作获取劳动收入，促进贫困家庭精准脱贫，达到</a:t>
            </a:r>
            <a:r>
              <a:rPr lang="zh-CN" altLang="en-US" sz="2400" b="1" dirty="0">
                <a:solidFill>
                  <a:srgbClr val="C00000"/>
                </a:solidFill>
                <a:latin typeface="方正黑体_GBK" panose="03000509000000000000" charset="-122"/>
                <a:ea typeface="方正黑体_GBK" panose="03000509000000000000" charset="-122"/>
              </a:rPr>
              <a:t>脱贫攻坚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和</a:t>
            </a:r>
            <a:r>
              <a:rPr lang="zh-CN" altLang="en-US" sz="2400" b="1" dirty="0">
                <a:solidFill>
                  <a:srgbClr val="C00000"/>
                </a:solidFill>
                <a:latin typeface="方正黑体_GBK" panose="03000509000000000000" charset="-122"/>
                <a:ea typeface="方正黑体_GBK" panose="03000509000000000000" charset="-122"/>
              </a:rPr>
              <a:t>生态保护</a:t>
            </a: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双重目标共同实现目的的生态扶贫措施。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◇有关论断</a:t>
            </a:r>
            <a:endParaRPr lang="zh-CN" altLang="en-US" sz="2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</a:t>
            </a: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实施精准扶贫的生动体现</a:t>
            </a:r>
            <a:endParaRPr lang="zh-CN" altLang="en-US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实现精准脱贫的便利途径</a:t>
            </a:r>
            <a:endParaRPr lang="zh-CN" altLang="en-US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加强生态保护的重要举措</a:t>
            </a:r>
            <a:endParaRPr lang="zh-CN" altLang="en-US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维护林区社会稳定的有效手段</a:t>
            </a:r>
            <a:endParaRPr lang="zh-CN" altLang="en-US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20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践行绿色发展理念的具体要求</a:t>
            </a:r>
            <a:endParaRPr lang="zh-CN" altLang="en-US" sz="20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3643</Words>
  <Application>WPS 演示</Application>
  <PresentationFormat>全屏显示(4:3)</PresentationFormat>
  <Paragraphs>296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44" baseType="lpstr">
      <vt:lpstr>Arial</vt:lpstr>
      <vt:lpstr>宋体</vt:lpstr>
      <vt:lpstr>Wingdings</vt:lpstr>
      <vt:lpstr>Verdana</vt:lpstr>
      <vt:lpstr>黑体</vt:lpstr>
      <vt:lpstr>幼圆</vt:lpstr>
      <vt:lpstr>仿宋</vt:lpstr>
      <vt:lpstr>Segoe Print</vt:lpstr>
      <vt:lpstr>微软雅黑</vt:lpstr>
      <vt:lpstr>Arial Unicode MS</vt:lpstr>
      <vt:lpstr>方正仿宋_GBK</vt:lpstr>
      <vt:lpstr>方正小标宋_GBK</vt:lpstr>
      <vt:lpstr>方正楷体_GBK</vt:lpstr>
      <vt:lpstr>楷体</vt:lpstr>
      <vt:lpstr>方正黑体_GBK</vt:lpstr>
      <vt:lpstr>新宋体</vt:lpstr>
      <vt:lpstr>Profile</vt:lpstr>
      <vt:lpstr>1_Profile</vt:lpstr>
      <vt:lpstr>2_Profile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SUNDA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2007年10月25日教学查房</dc:title>
  <dc:creator>LCMZX</dc:creator>
  <cp:lastModifiedBy>Until  you</cp:lastModifiedBy>
  <cp:revision>104</cp:revision>
  <dcterms:created xsi:type="dcterms:W3CDTF">2007-10-24T12:40:10Z</dcterms:created>
  <dcterms:modified xsi:type="dcterms:W3CDTF">2019-11-20T07:22:59Z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2052-10.1.0.7669</vt:lpwstr>
  </property>
</Properties>
</file>